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3193733" y="634365"/>
            <a:ext cx="6066473" cy="4749483"/>
            <a:chOff x="5030" y="928"/>
            <a:chExt cx="9554" cy="7480"/>
          </a:xfrm>
        </p:grpSpPr>
        <p:cxnSp>
          <p:nvCxnSpPr>
            <p:cNvPr id="24" name="曲线连接符 23"/>
            <p:cNvCxnSpPr/>
            <p:nvPr/>
          </p:nvCxnSpPr>
          <p:spPr>
            <a:xfrm rot="16200000" flipH="1">
              <a:off x="9316" y="2453"/>
              <a:ext cx="2152" cy="4655"/>
            </a:xfrm>
            <a:prstGeom prst="curvedConnector4">
              <a:avLst>
                <a:gd name="adj1" fmla="val -24047"/>
                <a:gd name="adj2" fmla="val 131074"/>
              </a:avLst>
            </a:prstGeom>
            <a:ln w="38100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8152" y="928"/>
              <a:ext cx="0" cy="4856"/>
            </a:xfrm>
            <a:prstGeom prst="line">
              <a:avLst/>
            </a:prstGeom>
            <a:ln w="50800" cmpd="sng">
              <a:solidFill>
                <a:schemeClr val="accent6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8152" y="5786"/>
              <a:ext cx="5503" cy="0"/>
            </a:xfrm>
            <a:prstGeom prst="line">
              <a:avLst/>
            </a:prstGeom>
            <a:ln w="50800" cmpd="sng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5030" y="5784"/>
              <a:ext cx="3122" cy="2624"/>
            </a:xfrm>
            <a:prstGeom prst="line">
              <a:avLst/>
            </a:prstGeom>
            <a:ln w="50800" cmpd="sng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" name="立方体 7"/>
            <p:cNvSpPr/>
            <p:nvPr/>
          </p:nvSpPr>
          <p:spPr>
            <a:xfrm>
              <a:off x="10384" y="3984"/>
              <a:ext cx="2608" cy="704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6328" y="7544"/>
              <a:ext cx="1169" cy="704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11808" y="1960"/>
              <a:ext cx="1280" cy="1071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 rot="16200000">
              <a:off x="9849" y="6697"/>
              <a:ext cx="2378" cy="559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立方体 14"/>
            <p:cNvSpPr/>
            <p:nvPr/>
          </p:nvSpPr>
          <p:spPr>
            <a:xfrm>
              <a:off x="9690" y="5295"/>
              <a:ext cx="396" cy="981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bas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97" y="3704"/>
              <a:ext cx="1136" cy="2380"/>
            </a:xfrm>
            <a:prstGeom prst="rect">
              <a:avLst/>
            </a:prstGeom>
          </p:spPr>
        </p:pic>
        <p:sp>
          <p:nvSpPr>
            <p:cNvPr id="17" name="立方体 16"/>
            <p:cNvSpPr/>
            <p:nvPr/>
          </p:nvSpPr>
          <p:spPr>
            <a:xfrm>
              <a:off x="5159" y="4288"/>
              <a:ext cx="1281" cy="1497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立方体 17"/>
            <p:cNvSpPr/>
            <p:nvPr/>
          </p:nvSpPr>
          <p:spPr>
            <a:xfrm>
              <a:off x="10452" y="1640"/>
              <a:ext cx="866" cy="698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312" y="6916"/>
              <a:ext cx="1648" cy="361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立方体 19"/>
            <p:cNvSpPr/>
            <p:nvPr/>
          </p:nvSpPr>
          <p:spPr>
            <a:xfrm>
              <a:off x="6064" y="2160"/>
              <a:ext cx="1280" cy="1071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立方体 20"/>
            <p:cNvSpPr/>
            <p:nvPr/>
          </p:nvSpPr>
          <p:spPr>
            <a:xfrm>
              <a:off x="9690" y="7047"/>
              <a:ext cx="481" cy="497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柱形 21"/>
            <p:cNvSpPr/>
            <p:nvPr/>
          </p:nvSpPr>
          <p:spPr>
            <a:xfrm>
              <a:off x="12364" y="6088"/>
              <a:ext cx="768" cy="2160"/>
            </a:xfrm>
            <a:prstGeom prst="can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五角星 22"/>
            <p:cNvSpPr/>
            <p:nvPr/>
          </p:nvSpPr>
          <p:spPr>
            <a:xfrm>
              <a:off x="12284" y="5380"/>
              <a:ext cx="896" cy="896"/>
            </a:xfrm>
            <a:prstGeom prst="star5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408" y="3231"/>
              <a:ext cx="1056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000" b="1"/>
                <a:t>?</a:t>
              </a:r>
              <a:endParaRPr lang="en-US" altLang="zh-CN" sz="6000" b="1"/>
            </a:p>
          </p:txBody>
        </p:sp>
        <p:sp>
          <p:nvSpPr>
            <p:cNvPr id="26" name="立方体 25"/>
            <p:cNvSpPr/>
            <p:nvPr/>
          </p:nvSpPr>
          <p:spPr>
            <a:xfrm>
              <a:off x="13655" y="5967"/>
              <a:ext cx="928" cy="497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立方体 26"/>
            <p:cNvSpPr/>
            <p:nvPr/>
          </p:nvSpPr>
          <p:spPr>
            <a:xfrm>
              <a:off x="13088" y="4829"/>
              <a:ext cx="481" cy="497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9" name="组合 28"/>
          <p:cNvGrpSpPr/>
          <p:nvPr/>
        </p:nvGrpSpPr>
        <p:grpSpPr>
          <a:xfrm>
            <a:off x="3194050" y="263525"/>
            <a:ext cx="6897370" cy="5075555"/>
            <a:chOff x="5030" y="415"/>
            <a:chExt cx="10862" cy="7993"/>
          </a:xfrm>
        </p:grpSpPr>
        <p:grpSp>
          <p:nvGrpSpPr>
            <p:cNvPr id="28" name="组合 27"/>
            <p:cNvGrpSpPr/>
            <p:nvPr/>
          </p:nvGrpSpPr>
          <p:grpSpPr>
            <a:xfrm>
              <a:off x="5030" y="928"/>
              <a:ext cx="9553" cy="7480"/>
              <a:chOff x="5030" y="928"/>
              <a:chExt cx="9553" cy="7480"/>
            </a:xfrm>
          </p:grpSpPr>
          <p:cxnSp>
            <p:nvCxnSpPr>
              <p:cNvPr id="24" name="曲线连接符 23"/>
              <p:cNvCxnSpPr/>
              <p:nvPr/>
            </p:nvCxnSpPr>
            <p:spPr>
              <a:xfrm rot="16200000" flipH="1">
                <a:off x="9316" y="2453"/>
                <a:ext cx="2152" cy="4655"/>
              </a:xfrm>
              <a:prstGeom prst="curvedConnector4">
                <a:avLst>
                  <a:gd name="adj1" fmla="val -24047"/>
                  <a:gd name="adj2" fmla="val 131074"/>
                </a:avLst>
              </a:prstGeom>
              <a:ln w="38100" cmpd="sng"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/>
            </p:nvCxnSpPr>
            <p:spPr>
              <a:xfrm>
                <a:off x="8152" y="928"/>
                <a:ext cx="0" cy="4856"/>
              </a:xfrm>
              <a:prstGeom prst="line">
                <a:avLst/>
              </a:prstGeom>
              <a:ln w="50800" cmpd="sng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8152" y="5786"/>
                <a:ext cx="5503" cy="0"/>
              </a:xfrm>
              <a:prstGeom prst="line">
                <a:avLst/>
              </a:prstGeom>
              <a:ln w="50800" cmpd="sng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5030" y="5784"/>
                <a:ext cx="3122" cy="2624"/>
              </a:xfrm>
              <a:prstGeom prst="line">
                <a:avLst/>
              </a:prstGeom>
              <a:ln w="50800" cmpd="sng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8" name="立方体 7"/>
              <p:cNvSpPr/>
              <p:nvPr/>
            </p:nvSpPr>
            <p:spPr>
              <a:xfrm>
                <a:off x="10384" y="3984"/>
                <a:ext cx="2608" cy="704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立方体 8"/>
              <p:cNvSpPr/>
              <p:nvPr/>
            </p:nvSpPr>
            <p:spPr>
              <a:xfrm>
                <a:off x="6328" y="7544"/>
                <a:ext cx="1169" cy="704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立方体 11"/>
              <p:cNvSpPr/>
              <p:nvPr/>
            </p:nvSpPr>
            <p:spPr>
              <a:xfrm>
                <a:off x="11808" y="1960"/>
                <a:ext cx="1280" cy="1071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立方体 12"/>
              <p:cNvSpPr/>
              <p:nvPr/>
            </p:nvSpPr>
            <p:spPr>
              <a:xfrm rot="16200000">
                <a:off x="9849" y="6697"/>
                <a:ext cx="2378" cy="559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立方体 14"/>
              <p:cNvSpPr/>
              <p:nvPr/>
            </p:nvSpPr>
            <p:spPr>
              <a:xfrm>
                <a:off x="9690" y="5295"/>
                <a:ext cx="396" cy="981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立方体 16"/>
              <p:cNvSpPr/>
              <p:nvPr/>
            </p:nvSpPr>
            <p:spPr>
              <a:xfrm>
                <a:off x="5159" y="4288"/>
                <a:ext cx="1281" cy="1497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立方体 18"/>
              <p:cNvSpPr/>
              <p:nvPr/>
            </p:nvSpPr>
            <p:spPr>
              <a:xfrm>
                <a:off x="7312" y="6916"/>
                <a:ext cx="1648" cy="361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立方体 19"/>
              <p:cNvSpPr/>
              <p:nvPr/>
            </p:nvSpPr>
            <p:spPr>
              <a:xfrm>
                <a:off x="6064" y="2160"/>
                <a:ext cx="1280" cy="1071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立方体 20"/>
              <p:cNvSpPr/>
              <p:nvPr/>
            </p:nvSpPr>
            <p:spPr>
              <a:xfrm>
                <a:off x="9690" y="7047"/>
                <a:ext cx="481" cy="497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圆柱形 21"/>
              <p:cNvSpPr/>
              <p:nvPr/>
            </p:nvSpPr>
            <p:spPr>
              <a:xfrm>
                <a:off x="12364" y="6088"/>
                <a:ext cx="768" cy="2160"/>
              </a:xfrm>
              <a:prstGeom prst="can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五角星 22"/>
              <p:cNvSpPr/>
              <p:nvPr/>
            </p:nvSpPr>
            <p:spPr>
              <a:xfrm>
                <a:off x="12284" y="5380"/>
                <a:ext cx="896" cy="896"/>
              </a:xfrm>
              <a:prstGeom prst="star5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立方体 25"/>
              <p:cNvSpPr/>
              <p:nvPr/>
            </p:nvSpPr>
            <p:spPr>
              <a:xfrm>
                <a:off x="13655" y="5967"/>
                <a:ext cx="928" cy="497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立方体 26"/>
              <p:cNvSpPr/>
              <p:nvPr/>
            </p:nvSpPr>
            <p:spPr>
              <a:xfrm>
                <a:off x="13088" y="4829"/>
                <a:ext cx="481" cy="497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10" name="图片 9" descr="result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557" y="415"/>
              <a:ext cx="2615" cy="5552"/>
            </a:xfrm>
            <a:prstGeom prst="rect">
              <a:avLst/>
            </a:prstGeom>
          </p:spPr>
        </p:pic>
        <p:sp>
          <p:nvSpPr>
            <p:cNvPr id="11" name="立方体 10"/>
            <p:cNvSpPr/>
            <p:nvPr/>
          </p:nvSpPr>
          <p:spPr>
            <a:xfrm>
              <a:off x="10385" y="1640"/>
              <a:ext cx="866" cy="698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204" y="2981"/>
              <a:ext cx="2688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4800" b="1">
                  <a:solidFill>
                    <a:schemeClr val="accent4">
                      <a:lumMod val="75000"/>
                    </a:schemeClr>
                  </a:solidFill>
                </a:rPr>
                <a:t>✔</a:t>
              </a:r>
              <a:endParaRPr lang="zh-CN" altLang="zh-CN" sz="4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15240" y="-13970"/>
            <a:ext cx="12219940" cy="7061200"/>
            <a:chOff x="-24" y="-22"/>
            <a:chExt cx="19244" cy="11120"/>
          </a:xfrm>
        </p:grpSpPr>
        <p:grpSp>
          <p:nvGrpSpPr>
            <p:cNvPr id="3" name="组合 2"/>
            <p:cNvGrpSpPr/>
            <p:nvPr/>
          </p:nvGrpSpPr>
          <p:grpSpPr>
            <a:xfrm>
              <a:off x="-24" y="-22"/>
              <a:ext cx="19244" cy="11121"/>
              <a:chOff x="-15" y="-19"/>
              <a:chExt cx="19244" cy="11121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-15" y="-19"/>
                <a:ext cx="19244" cy="11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104" y="124"/>
                <a:ext cx="18676" cy="10854"/>
                <a:chOff x="104" y="124"/>
                <a:chExt cx="18676" cy="10854"/>
              </a:xfrm>
            </p:grpSpPr>
            <p:sp>
              <p:nvSpPr>
                <p:cNvPr id="83" name="圆角矩形标注 82"/>
                <p:cNvSpPr/>
                <p:nvPr/>
              </p:nvSpPr>
              <p:spPr>
                <a:xfrm>
                  <a:off x="1234" y="186"/>
                  <a:ext cx="5670" cy="4590"/>
                </a:xfrm>
                <a:prstGeom prst="wedgeRoundRectCallout">
                  <a:avLst>
                    <a:gd name="adj1" fmla="val -44638"/>
                    <a:gd name="adj2" fmla="val 53355"/>
                    <a:gd name="adj3" fmla="val 16667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53" name="组合 52"/>
                <p:cNvGrpSpPr/>
                <p:nvPr/>
              </p:nvGrpSpPr>
              <p:grpSpPr>
                <a:xfrm>
                  <a:off x="1489" y="323"/>
                  <a:ext cx="5210" cy="3726"/>
                  <a:chOff x="-1" y="0"/>
                  <a:chExt cx="5210" cy="3726"/>
                </a:xfrm>
              </p:grpSpPr>
              <p:sp>
                <p:nvSpPr>
                  <p:cNvPr id="50" name="圆角矩形 49"/>
                  <p:cNvSpPr/>
                  <p:nvPr/>
                </p:nvSpPr>
                <p:spPr>
                  <a:xfrm>
                    <a:off x="-1" y="0"/>
                    <a:ext cx="5210" cy="3727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28575" cmpd="sng">
                    <a:noFill/>
                    <a:prstDash val="solid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5" name="图片 44" descr="task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446" y="106"/>
                    <a:ext cx="4496" cy="351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组合 51"/>
                <p:cNvGrpSpPr/>
                <p:nvPr/>
              </p:nvGrpSpPr>
              <p:grpSpPr>
                <a:xfrm>
                  <a:off x="104" y="5849"/>
                  <a:ext cx="6801" cy="5129"/>
                  <a:chOff x="13990" y="7073"/>
                  <a:chExt cx="5327" cy="3926"/>
                </a:xfrm>
              </p:grpSpPr>
              <p:sp>
                <p:nvSpPr>
                  <p:cNvPr id="51" name="圆角矩形 50"/>
                  <p:cNvSpPr/>
                  <p:nvPr/>
                </p:nvSpPr>
                <p:spPr>
                  <a:xfrm>
                    <a:off x="13990" y="7073"/>
                    <a:ext cx="5210" cy="3926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28575" cmpd="sng">
                    <a:noFill/>
                    <a:prstDash val="solid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46" name="图片 45" descr="final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4545" y="7100"/>
                    <a:ext cx="4772" cy="35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" name="图片 46" descr="file"/>
                <p:cNvPicPr>
                  <a:picLocks noChangeAspect="1"/>
                </p:cNvPicPr>
                <p:nvPr/>
              </p:nvPicPr>
              <p:blipFill>
                <a:blip r:embed="rId3"/>
                <a:srcRect b="7519"/>
                <a:stretch>
                  <a:fillRect/>
                </a:stretch>
              </p:blipFill>
              <p:spPr>
                <a:xfrm>
                  <a:off x="9039" y="1663"/>
                  <a:ext cx="1438" cy="1538"/>
                </a:xfrm>
                <a:prstGeom prst="rect">
                  <a:avLst/>
                </a:prstGeom>
              </p:spPr>
            </p:pic>
            <p:pic>
              <p:nvPicPr>
                <p:cNvPr id="48" name="图片 47" descr="pool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111" y="1391"/>
                  <a:ext cx="3606" cy="1847"/>
                </a:xfrm>
                <a:prstGeom prst="rect">
                  <a:avLst/>
                </a:prstGeom>
              </p:spPr>
            </p:pic>
            <p:sp>
              <p:nvSpPr>
                <p:cNvPr id="49" name="圆角矩形 48"/>
                <p:cNvSpPr/>
                <p:nvPr/>
              </p:nvSpPr>
              <p:spPr>
                <a:xfrm>
                  <a:off x="7621" y="620"/>
                  <a:ext cx="11159" cy="7701"/>
                </a:xfrm>
                <a:prstGeom prst="roundRect">
                  <a:avLst/>
                </a:prstGeom>
                <a:noFill/>
                <a:ln w="28575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>
                  <a:off x="12805" y="4998"/>
                  <a:ext cx="5570" cy="3056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2857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b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>
                  <a:off x="12978" y="5738"/>
                  <a:ext cx="5184" cy="2160"/>
                </a:xfrm>
                <a:prstGeom prst="roundRect">
                  <a:avLst/>
                </a:prstGeom>
                <a:solidFill>
                  <a:schemeClr val="bg2"/>
                </a:solidFill>
                <a:ln w="2857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文本框 57"/>
                <p:cNvSpPr txBox="1"/>
                <p:nvPr/>
              </p:nvSpPr>
              <p:spPr>
                <a:xfrm>
                  <a:off x="12677" y="5149"/>
                  <a:ext cx="5827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Optimizer: Genetic Algorithm</a:t>
                  </a:r>
                  <a:endParaRPr lang="en-US" altLang="zh-CN" b="1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endParaRPr>
                </a:p>
              </p:txBody>
            </p:sp>
            <p:sp>
              <p:nvSpPr>
                <p:cNvPr id="60" name="文本框 59"/>
                <p:cNvSpPr txBox="1"/>
                <p:nvPr/>
              </p:nvSpPr>
              <p:spPr>
                <a:xfrm>
                  <a:off x="12806" y="5738"/>
                  <a:ext cx="3669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b="1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Fitness Function</a:t>
                  </a:r>
                  <a:endParaRPr lang="en-US" altLang="zh-CN" b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>
                  <a:off x="13149" y="6360"/>
                  <a:ext cx="1495" cy="641"/>
                </a:xfrm>
                <a:prstGeom prst="roundRect">
                  <a:avLst/>
                </a:prstGeom>
                <a:solidFill>
                  <a:schemeClr val="bg2"/>
                </a:solidFill>
                <a:ln w="2857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Time</a:t>
                  </a:r>
                  <a:endParaRPr lang="en-US" altLang="zh-CN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>
                  <a:off x="14789" y="6361"/>
                  <a:ext cx="1495" cy="641"/>
                </a:xfrm>
                <a:prstGeom prst="roundRect">
                  <a:avLst/>
                </a:prstGeom>
                <a:solidFill>
                  <a:schemeClr val="bg2"/>
                </a:solidFill>
                <a:ln w="2857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Cost</a:t>
                  </a:r>
                  <a:endParaRPr lang="en-US" altLang="zh-CN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77" name="组合 76"/>
                <p:cNvGrpSpPr/>
                <p:nvPr/>
              </p:nvGrpSpPr>
              <p:grpSpPr>
                <a:xfrm>
                  <a:off x="16428" y="6183"/>
                  <a:ext cx="1494" cy="788"/>
                  <a:chOff x="16112" y="6797"/>
                  <a:chExt cx="1494" cy="788"/>
                </a:xfrm>
              </p:grpSpPr>
              <p:sp>
                <p:nvSpPr>
                  <p:cNvPr id="61" name="圆角矩形 60"/>
                  <p:cNvSpPr/>
                  <p:nvPr/>
                </p:nvSpPr>
                <p:spPr>
                  <a:xfrm>
                    <a:off x="16112" y="6945"/>
                    <a:ext cx="1495" cy="641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28575" cmpd="sng">
                    <a:solidFill>
                      <a:schemeClr val="bg2">
                        <a:lumMod val="75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" name="文本框 61"/>
                  <p:cNvSpPr txBox="1"/>
                  <p:nvPr/>
                </p:nvSpPr>
                <p:spPr>
                  <a:xfrm>
                    <a:off x="16301" y="6797"/>
                    <a:ext cx="1087" cy="72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algn="ctr"/>
                    <a:r>
                      <a:rPr lang="en-US" altLang="zh-CN" sz="2400">
                        <a:solidFill>
                          <a:schemeClr val="bg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rPr>
                      <a:t>...</a:t>
                    </a:r>
                    <a:endParaRPr lang="en-US" altLang="zh-CN" sz="2400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endParaRPr>
                  </a:p>
                </p:txBody>
              </p:sp>
            </p:grpSp>
            <p:sp>
              <p:nvSpPr>
                <p:cNvPr id="63" name="文本框 62"/>
                <p:cNvSpPr txBox="1"/>
                <p:nvPr/>
              </p:nvSpPr>
              <p:spPr>
                <a:xfrm>
                  <a:off x="7983" y="3270"/>
                  <a:ext cx="3595" cy="101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b="1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Unified Robot Description Format</a:t>
                  </a:r>
                  <a:endParaRPr lang="en-US" altLang="zh-CN" b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endParaRPr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8885" y="2355"/>
                  <a:ext cx="1784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URDF</a:t>
                  </a:r>
                  <a:endParaRPr lang="en-US" altLang="zh-CN" b="1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endParaRPr>
                </a:p>
              </p:txBody>
            </p:sp>
            <p:cxnSp>
              <p:nvCxnSpPr>
                <p:cNvPr id="65" name="直接箭头连接符 64"/>
                <p:cNvCxnSpPr/>
                <p:nvPr/>
              </p:nvCxnSpPr>
              <p:spPr>
                <a:xfrm>
                  <a:off x="10828" y="2622"/>
                  <a:ext cx="3124" cy="0"/>
                </a:xfrm>
                <a:prstGeom prst="straightConnector1">
                  <a:avLst/>
                </a:prstGeom>
                <a:ln w="28575" cmpd="sng">
                  <a:solidFill>
                    <a:schemeClr val="bg2">
                      <a:lumMod val="50000"/>
                    </a:schemeClr>
                  </a:solidFill>
                  <a:prstDash val="solid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66" name="文本框 65"/>
                <p:cNvSpPr txBox="1"/>
                <p:nvPr/>
              </p:nvSpPr>
              <p:spPr>
                <a:xfrm>
                  <a:off x="10644" y="1542"/>
                  <a:ext cx="3318" cy="101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Convert to Modules</a:t>
                  </a:r>
                  <a:endParaRPr lang="en-US" altLang="zh-CN" b="1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endParaRPr>
                </a:p>
              </p:txBody>
            </p:sp>
            <p:pic>
              <p:nvPicPr>
                <p:cNvPr id="68" name="图片 67" descr="two degree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71" y="5252"/>
                  <a:ext cx="970" cy="2802"/>
                </a:xfrm>
                <a:prstGeom prst="rect">
                  <a:avLst/>
                </a:prstGeom>
              </p:spPr>
            </p:pic>
            <p:pic>
              <p:nvPicPr>
                <p:cNvPr id="69" name="图片 68" descr="result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9708" y="6077"/>
                  <a:ext cx="976" cy="1947"/>
                </a:xfrm>
                <a:prstGeom prst="rect">
                  <a:avLst/>
                </a:prstGeom>
              </p:spPr>
            </p:pic>
            <p:pic>
              <p:nvPicPr>
                <p:cNvPr id="71" name="图片 70" descr="4 degree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14" y="5425"/>
                  <a:ext cx="896" cy="1751"/>
                </a:xfrm>
                <a:prstGeom prst="rect">
                  <a:avLst/>
                </a:prstGeom>
              </p:spPr>
            </p:pic>
            <p:sp>
              <p:nvSpPr>
                <p:cNvPr id="74" name="文本框 73"/>
                <p:cNvSpPr txBox="1"/>
                <p:nvPr/>
              </p:nvSpPr>
              <p:spPr>
                <a:xfrm>
                  <a:off x="13297" y="3270"/>
                  <a:ext cx="5225" cy="1016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b="1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A Pool of Modules </a:t>
                  </a:r>
                  <a:endParaRPr lang="en-US" altLang="zh-CN" b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endParaRPr>
                </a:p>
                <a:p>
                  <a:pPr algn="ctr"/>
                  <a:r>
                    <a:rPr lang="en-US" altLang="zh-CN" b="1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Algorithm </a:t>
                  </a:r>
                  <a:r>
                    <a:rPr lang="en-US" altLang="zh-CN" b="1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Can Choose From</a:t>
                  </a:r>
                  <a:endParaRPr lang="en-US" altLang="zh-CN" b="1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endParaRPr>
                </a:p>
              </p:txBody>
            </p:sp>
            <p:cxnSp>
              <p:nvCxnSpPr>
                <p:cNvPr id="75" name="直接箭头连接符 74"/>
                <p:cNvCxnSpPr/>
                <p:nvPr/>
              </p:nvCxnSpPr>
              <p:spPr>
                <a:xfrm>
                  <a:off x="15515" y="4286"/>
                  <a:ext cx="10" cy="581"/>
                </a:xfrm>
                <a:prstGeom prst="straightConnector1">
                  <a:avLst/>
                </a:prstGeom>
                <a:ln w="28575" cmpd="sng">
                  <a:solidFill>
                    <a:schemeClr val="bg2">
                      <a:lumMod val="50000"/>
                    </a:schemeClr>
                  </a:solidFill>
                  <a:prstDash val="solid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78" name="圆角矩形 77"/>
                <p:cNvSpPr/>
                <p:nvPr/>
              </p:nvSpPr>
              <p:spPr>
                <a:xfrm>
                  <a:off x="13149" y="7133"/>
                  <a:ext cx="4775" cy="641"/>
                </a:xfrm>
                <a:prstGeom prst="roundRect">
                  <a:avLst/>
                </a:prstGeom>
                <a:solidFill>
                  <a:schemeClr val="bg2"/>
                </a:solidFill>
                <a:ln w="2857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Reachability</a:t>
                  </a:r>
                  <a:endParaRPr lang="en-US" altLang="zh-CN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79" name="直接箭头连接符 78"/>
                <p:cNvCxnSpPr/>
                <p:nvPr/>
              </p:nvCxnSpPr>
              <p:spPr>
                <a:xfrm flipH="1" flipV="1">
                  <a:off x="11891" y="6544"/>
                  <a:ext cx="786" cy="2"/>
                </a:xfrm>
                <a:prstGeom prst="straightConnector1">
                  <a:avLst/>
                </a:prstGeom>
                <a:ln w="28575" cmpd="sng">
                  <a:solidFill>
                    <a:schemeClr val="bg2">
                      <a:lumMod val="50000"/>
                    </a:schemeClr>
                  </a:solidFill>
                  <a:prstDash val="solid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0" name="环形箭头 79"/>
                <p:cNvSpPr/>
                <p:nvPr/>
              </p:nvSpPr>
              <p:spPr>
                <a:xfrm rot="20460000">
                  <a:off x="12114" y="4556"/>
                  <a:ext cx="911" cy="911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5784571"/>
                    <a:gd name="adj5" fmla="val 12500"/>
                  </a:avLst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>
                  <a:off x="11398" y="124"/>
                  <a:ext cx="3631" cy="93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3600" b="1">
                      <a:solidFill>
                        <a:schemeClr val="bg2">
                          <a:lumMod val="25000"/>
                        </a:schemeClr>
                      </a:solidFill>
                    </a:rPr>
                    <a:t>OptiBots</a:t>
                  </a:r>
                  <a:endParaRPr lang="en-US" altLang="zh-CN" sz="3600" b="1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82" name="图片 81" descr="Sample_User_Icon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" y="4342"/>
                  <a:ext cx="1385" cy="1385"/>
                </a:xfrm>
                <a:prstGeom prst="rect">
                  <a:avLst/>
                </a:prstGeom>
              </p:spPr>
            </p:pic>
            <p:sp>
              <p:nvSpPr>
                <p:cNvPr id="84" name="文本框 83"/>
                <p:cNvSpPr txBox="1"/>
                <p:nvPr/>
              </p:nvSpPr>
              <p:spPr>
                <a:xfrm>
                  <a:off x="1369" y="4050"/>
                  <a:ext cx="4870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User:</a:t>
                  </a:r>
                  <a:r>
                    <a:rPr lang="en-US" altLang="zh-CN" b="1">
                      <a:solidFill>
                        <a:schemeClr val="bg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 </a:t>
                  </a:r>
                  <a:r>
                    <a: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Lift the target object.</a:t>
                  </a:r>
                  <a:endParaRPr lang="en-US" altLang="zh-CN" b="1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endParaRPr>
                </a:p>
              </p:txBody>
            </p:sp>
            <p:cxnSp>
              <p:nvCxnSpPr>
                <p:cNvPr id="86" name="直接箭头连接符 85"/>
                <p:cNvCxnSpPr/>
                <p:nvPr/>
              </p:nvCxnSpPr>
              <p:spPr>
                <a:xfrm>
                  <a:off x="6996" y="2835"/>
                  <a:ext cx="598" cy="1"/>
                </a:xfrm>
                <a:prstGeom prst="straightConnector1">
                  <a:avLst/>
                </a:prstGeom>
                <a:ln w="28575" cmpd="sng">
                  <a:solidFill>
                    <a:schemeClr val="bg2">
                      <a:lumMod val="50000"/>
                    </a:schemeClr>
                  </a:solidFill>
                  <a:prstDash val="solid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箭头连接符 86"/>
                <p:cNvCxnSpPr/>
                <p:nvPr/>
              </p:nvCxnSpPr>
              <p:spPr>
                <a:xfrm flipH="1">
                  <a:off x="6799" y="7176"/>
                  <a:ext cx="723" cy="0"/>
                </a:xfrm>
                <a:prstGeom prst="straightConnector1">
                  <a:avLst/>
                </a:prstGeom>
                <a:ln w="28575" cmpd="sng">
                  <a:solidFill>
                    <a:schemeClr val="bg2">
                      <a:lumMod val="50000"/>
                    </a:schemeClr>
                  </a:solidFill>
                  <a:prstDash val="solid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pic>
              <p:nvPicPr>
                <p:cNvPr id="70" name="图片 69" descr="3 degrees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24" y="4621"/>
                  <a:ext cx="600" cy="2087"/>
                </a:xfrm>
                <a:prstGeom prst="rect">
                  <a:avLst/>
                </a:prstGeom>
              </p:spPr>
            </p:pic>
            <p:sp>
              <p:nvSpPr>
                <p:cNvPr id="89" name="圆角矩形 88"/>
                <p:cNvSpPr/>
                <p:nvPr/>
              </p:nvSpPr>
              <p:spPr>
                <a:xfrm>
                  <a:off x="7983" y="9118"/>
                  <a:ext cx="5346" cy="903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2857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Robot Control in </a:t>
                  </a:r>
                  <a:r>
                    <a: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Reality</a:t>
                  </a:r>
                  <a:endParaRPr lang="en-US" altLang="zh-CN" b="1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1" name="直接箭头连接符 90"/>
                <p:cNvCxnSpPr/>
                <p:nvPr/>
              </p:nvCxnSpPr>
              <p:spPr>
                <a:xfrm>
                  <a:off x="6905" y="9576"/>
                  <a:ext cx="783" cy="1"/>
                </a:xfrm>
                <a:prstGeom prst="straightConnector1">
                  <a:avLst/>
                </a:prstGeom>
                <a:ln w="28575" cmpd="sng">
                  <a:solidFill>
                    <a:schemeClr val="bg2">
                      <a:lumMod val="50000"/>
                    </a:schemeClr>
                  </a:solidFill>
                  <a:prstDash val="solid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" name="文本框 3"/>
            <p:cNvSpPr txBox="1"/>
            <p:nvPr/>
          </p:nvSpPr>
          <p:spPr>
            <a:xfrm>
              <a:off x="393" y="10434"/>
              <a:ext cx="6046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b="1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Robot Control in Simulation</a:t>
              </a:r>
              <a:endParaRPr lang="en-US" altLang="zh-CN" b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R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-84455"/>
            <a:ext cx="2274570" cy="1610360"/>
          </a:xfrm>
          <a:prstGeom prst="rect">
            <a:avLst/>
          </a:prstGeom>
        </p:spPr>
      </p:pic>
      <p:pic>
        <p:nvPicPr>
          <p:cNvPr id="7" name="图片 6" descr="resul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03395" y="2633980"/>
            <a:ext cx="903605" cy="1802765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271135" y="-183515"/>
            <a:ext cx="6066155" cy="5075555"/>
            <a:chOff x="5030" y="415"/>
            <a:chExt cx="9553" cy="7993"/>
          </a:xfrm>
        </p:grpSpPr>
        <p:grpSp>
          <p:nvGrpSpPr>
            <p:cNvPr id="31" name="组合 30"/>
            <p:cNvGrpSpPr/>
            <p:nvPr/>
          </p:nvGrpSpPr>
          <p:grpSpPr>
            <a:xfrm>
              <a:off x="5030" y="928"/>
              <a:ext cx="9553" cy="7480"/>
              <a:chOff x="5030" y="928"/>
              <a:chExt cx="9553" cy="748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8152" y="928"/>
                <a:ext cx="0" cy="4856"/>
              </a:xfrm>
              <a:prstGeom prst="line">
                <a:avLst/>
              </a:prstGeom>
              <a:ln w="50800" cmpd="sng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8152" y="5786"/>
                <a:ext cx="5503" cy="0"/>
              </a:xfrm>
              <a:prstGeom prst="line">
                <a:avLst/>
              </a:prstGeom>
              <a:ln w="50800" cmpd="sng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5030" y="5784"/>
                <a:ext cx="3122" cy="2624"/>
              </a:xfrm>
              <a:prstGeom prst="line">
                <a:avLst/>
              </a:prstGeom>
              <a:ln w="50800" cmpd="sng">
                <a:solidFill>
                  <a:schemeClr val="accent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6" name="立方体 35"/>
              <p:cNvSpPr/>
              <p:nvPr/>
            </p:nvSpPr>
            <p:spPr>
              <a:xfrm>
                <a:off x="10384" y="3984"/>
                <a:ext cx="2608" cy="704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立方体 36"/>
              <p:cNvSpPr/>
              <p:nvPr/>
            </p:nvSpPr>
            <p:spPr>
              <a:xfrm>
                <a:off x="6328" y="7544"/>
                <a:ext cx="1169" cy="704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立方体 37"/>
              <p:cNvSpPr/>
              <p:nvPr/>
            </p:nvSpPr>
            <p:spPr>
              <a:xfrm>
                <a:off x="11808" y="1960"/>
                <a:ext cx="1280" cy="1071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立方体 38"/>
              <p:cNvSpPr/>
              <p:nvPr/>
            </p:nvSpPr>
            <p:spPr>
              <a:xfrm rot="16200000">
                <a:off x="9849" y="6697"/>
                <a:ext cx="2378" cy="559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立方体 39"/>
              <p:cNvSpPr/>
              <p:nvPr/>
            </p:nvSpPr>
            <p:spPr>
              <a:xfrm>
                <a:off x="9690" y="5295"/>
                <a:ext cx="396" cy="981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立方体 40"/>
              <p:cNvSpPr/>
              <p:nvPr/>
            </p:nvSpPr>
            <p:spPr>
              <a:xfrm>
                <a:off x="5159" y="4288"/>
                <a:ext cx="1281" cy="1497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立方体 41"/>
              <p:cNvSpPr/>
              <p:nvPr/>
            </p:nvSpPr>
            <p:spPr>
              <a:xfrm>
                <a:off x="7312" y="6916"/>
                <a:ext cx="1648" cy="361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立方体 42"/>
              <p:cNvSpPr/>
              <p:nvPr/>
            </p:nvSpPr>
            <p:spPr>
              <a:xfrm>
                <a:off x="6064" y="2160"/>
                <a:ext cx="1280" cy="1071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立方体 43"/>
              <p:cNvSpPr/>
              <p:nvPr/>
            </p:nvSpPr>
            <p:spPr>
              <a:xfrm>
                <a:off x="9690" y="7047"/>
                <a:ext cx="481" cy="497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圆柱形 56"/>
              <p:cNvSpPr/>
              <p:nvPr/>
            </p:nvSpPr>
            <p:spPr>
              <a:xfrm>
                <a:off x="12364" y="6088"/>
                <a:ext cx="768" cy="2160"/>
              </a:xfrm>
              <a:prstGeom prst="can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五角星 66"/>
              <p:cNvSpPr/>
              <p:nvPr/>
            </p:nvSpPr>
            <p:spPr>
              <a:xfrm>
                <a:off x="12284" y="5380"/>
                <a:ext cx="896" cy="896"/>
              </a:xfrm>
              <a:prstGeom prst="star5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" name="立方体 71"/>
              <p:cNvSpPr/>
              <p:nvPr/>
            </p:nvSpPr>
            <p:spPr>
              <a:xfrm>
                <a:off x="13655" y="5967"/>
                <a:ext cx="928" cy="497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" name="立方体 72"/>
              <p:cNvSpPr/>
              <p:nvPr/>
            </p:nvSpPr>
            <p:spPr>
              <a:xfrm>
                <a:off x="13088" y="4829"/>
                <a:ext cx="481" cy="497"/>
              </a:xfrm>
              <a:prstGeom prst="cub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76" name="图片 75" descr="resul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557" y="415"/>
              <a:ext cx="2615" cy="5552"/>
            </a:xfrm>
            <a:prstGeom prst="rect">
              <a:avLst/>
            </a:prstGeom>
          </p:spPr>
        </p:pic>
        <p:sp>
          <p:nvSpPr>
            <p:cNvPr id="85" name="立方体 84"/>
            <p:cNvSpPr/>
            <p:nvPr/>
          </p:nvSpPr>
          <p:spPr>
            <a:xfrm>
              <a:off x="10385" y="1640"/>
              <a:ext cx="866" cy="698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R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170815"/>
            <a:ext cx="2274570" cy="161036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110355" y="170815"/>
            <a:ext cx="6625590" cy="5575300"/>
            <a:chOff x="6473" y="269"/>
            <a:chExt cx="10434" cy="8780"/>
          </a:xfrm>
        </p:grpSpPr>
        <p:pic>
          <p:nvPicPr>
            <p:cNvPr id="7" name="图片 6" descr="resul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473" y="2733"/>
              <a:ext cx="2283" cy="4556"/>
            </a:xfrm>
            <a:prstGeom prst="rect">
              <a:avLst/>
            </a:prstGeom>
          </p:spPr>
        </p:pic>
        <p:pic>
          <p:nvPicPr>
            <p:cNvPr id="2" name="图片 1" descr="RL-Environmen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3" y="3426"/>
              <a:ext cx="3796" cy="317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3" name="直接箭头连接符 2"/>
            <p:cNvCxnSpPr>
              <a:stCxn id="7" idx="1"/>
              <a:endCxn id="2" idx="1"/>
            </p:cNvCxnSpPr>
            <p:nvPr/>
          </p:nvCxnSpPr>
          <p:spPr>
            <a:xfrm>
              <a:off x="8756" y="5011"/>
              <a:ext cx="3977" cy="1"/>
            </a:xfrm>
            <a:prstGeom prst="straightConnector1">
              <a:avLst/>
            </a:prstGeom>
            <a:ln w="66675" cmpd="sng">
              <a:solidFill>
                <a:schemeClr val="accent4"/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9335" y="3560"/>
              <a:ext cx="3270" cy="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>
                  <a:solidFill>
                    <a:schemeClr val="accent4"/>
                  </a:solidFill>
                </a:rPr>
                <a:t>Actions</a:t>
              </a:r>
              <a:endParaRPr lang="en-US" altLang="zh-CN" sz="3200" b="1">
                <a:solidFill>
                  <a:schemeClr val="accent4"/>
                </a:solidFill>
              </a:endParaRPr>
            </a:p>
            <a:p>
              <a:r>
                <a:rPr lang="en-US" altLang="zh-CN" sz="1400"/>
                <a:t>Motor current / torque</a:t>
              </a:r>
              <a:endParaRPr lang="en-US" altLang="zh-CN" sz="1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733" y="2733"/>
              <a:ext cx="234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Environment</a:t>
              </a:r>
              <a:endParaRPr lang="en-US" altLang="zh-CN"/>
            </a:p>
          </p:txBody>
        </p:sp>
        <p:cxnSp>
          <p:nvCxnSpPr>
            <p:cNvPr id="9" name="肘形连接符 8"/>
            <p:cNvCxnSpPr>
              <a:stCxn id="2" idx="3"/>
              <a:endCxn id="7" idx="0"/>
            </p:cNvCxnSpPr>
            <p:nvPr/>
          </p:nvCxnSpPr>
          <p:spPr>
            <a:xfrm flipH="1" flipV="1">
              <a:off x="7615" y="2733"/>
              <a:ext cx="8914" cy="2279"/>
            </a:xfrm>
            <a:prstGeom prst="bentConnector4">
              <a:avLst>
                <a:gd name="adj1" fmla="val -4207"/>
                <a:gd name="adj2" fmla="val 136814"/>
              </a:avLst>
            </a:prstGeom>
            <a:ln w="66675" cmpd="sng">
              <a:solidFill>
                <a:srgbClr val="C0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肘形连接符 9"/>
            <p:cNvCxnSpPr>
              <a:stCxn id="2" idx="3"/>
              <a:endCxn id="7" idx="2"/>
            </p:cNvCxnSpPr>
            <p:nvPr/>
          </p:nvCxnSpPr>
          <p:spPr>
            <a:xfrm flipH="1">
              <a:off x="7615" y="5012"/>
              <a:ext cx="8914" cy="2277"/>
            </a:xfrm>
            <a:prstGeom prst="bentConnector4">
              <a:avLst>
                <a:gd name="adj1" fmla="val -4207"/>
                <a:gd name="adj2" fmla="val 134738"/>
              </a:avLst>
            </a:prstGeom>
            <a:ln w="66675" cmpd="sng">
              <a:solidFill>
                <a:schemeClr val="accent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8253" y="973"/>
              <a:ext cx="865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>
                  <a:solidFill>
                    <a:srgbClr val="C00000"/>
                  </a:solidFill>
                </a:rPr>
                <a:t>Rewards</a:t>
              </a:r>
              <a:endParaRPr lang="en-US" altLang="zh-CN" sz="1400" b="1">
                <a:solidFill>
                  <a:srgbClr val="C0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125" y="8131"/>
              <a:ext cx="852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>
                  <a:solidFill>
                    <a:schemeClr val="accent1"/>
                  </a:solidFill>
                </a:rPr>
                <a:t>Observation </a:t>
              </a:r>
              <a:r>
                <a:rPr lang="en-US" altLang="zh-CN" sz="1400">
                  <a:solidFill>
                    <a:schemeClr val="tx1"/>
                  </a:solidFill>
                </a:rPr>
                <a:t>Joint positions; Object relative position</a:t>
              </a:r>
              <a:endParaRPr lang="en-US" altLang="zh-CN" sz="1400">
                <a:solidFill>
                  <a:schemeClr val="tx1"/>
                </a:solidFill>
              </a:endParaRPr>
            </a:p>
          </p:txBody>
        </p:sp>
        <p:pic>
          <p:nvPicPr>
            <p:cNvPr id="14" name="图片 13" descr="ChatGPT Image Mar 30, 2025, 02_44_14 PM"/>
            <p:cNvPicPr>
              <a:picLocks noChangeAspect="1"/>
            </p:cNvPicPr>
            <p:nvPr/>
          </p:nvPicPr>
          <p:blipFill>
            <a:blip r:embed="rId4"/>
            <a:srcRect l="20402" t="14743" r="17556" b="16289"/>
            <a:stretch>
              <a:fillRect/>
            </a:stretch>
          </p:blipFill>
          <p:spPr>
            <a:xfrm>
              <a:off x="11064" y="269"/>
              <a:ext cx="2016" cy="1495"/>
            </a:xfrm>
            <a:prstGeom prst="rect">
              <a:avLst/>
            </a:prstGeom>
          </p:spPr>
        </p:pic>
        <p:pic>
          <p:nvPicPr>
            <p:cNvPr id="17" name="图片 16" descr="Pick success"/>
            <p:cNvPicPr>
              <a:picLocks noChangeAspect="1"/>
            </p:cNvPicPr>
            <p:nvPr/>
          </p:nvPicPr>
          <p:blipFill>
            <a:blip r:embed="rId5"/>
            <a:srcRect l="20638" t="9484" r="22108" b="10275"/>
            <a:stretch>
              <a:fillRect/>
            </a:stretch>
          </p:blipFill>
          <p:spPr>
            <a:xfrm>
              <a:off x="13263" y="297"/>
              <a:ext cx="1570" cy="146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4221" y="355"/>
              <a:ext cx="1296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80000"/>
                </a:lnSpc>
              </a:pPr>
              <a:r>
                <a:rPr lang="en-US" altLang="zh-CN" sz="1000"/>
                <a:t>Pick Success</a:t>
              </a:r>
              <a:endParaRPr lang="en-US" altLang="zh-CN" sz="10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WPS 演示</Application>
  <PresentationFormat>宽屏</PresentationFormat>
  <Paragraphs>44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李昀哲</dc:creator>
  <cp:lastModifiedBy>Yunzhe Li</cp:lastModifiedBy>
  <cp:revision>15</cp:revision>
  <dcterms:created xsi:type="dcterms:W3CDTF">2023-08-09T12:44:00Z</dcterms:created>
  <dcterms:modified xsi:type="dcterms:W3CDTF">2025-03-30T22:08:08Z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